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9180" r:id="rId2"/>
    <p:sldId id="45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E8D25-5A0F-425D-B168-337F95679028}" v="46" dt="2024-08-19T10:26:10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363EA-88F4-5EE5-25D6-AC938F6BB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F5005-3C54-3A1E-32B8-69D16E2E2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D1987-FD8B-0DC5-63FE-92C64116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478EF-4B90-40E7-8FB4-56F6C60A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3B076-7101-AA9B-535A-C20EACD2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1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B9FB-5C4C-3D0F-F7E7-C7F28838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1063E-6C4A-7943-B110-8C7469C30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566A0-0980-D4E0-6D1B-8CFAB84D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2B560-6A89-5018-03D2-CAF52C312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FC2D4-A1D6-F975-C881-5180B4E9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5A4060-D5A8-12EA-9B4A-1658EB511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A8774-8EAC-DB39-669B-DDB4C3246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E1955-FBD5-AC33-C6EF-1AD1EEEA3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6756E-7D7D-74B7-B901-9C8319F54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49893-96ED-29C9-B117-D6E80E7F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1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59E4D-E32B-4F4A-D2F2-0603233AF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3D68C-7C2C-8EA4-A27F-82FCE356A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A0741-A7A2-6DE8-7106-9CCB34803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F1EDC-A4C5-E46A-733E-8D2B7133C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F3043-B88E-9A33-AD91-37973BD5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4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3A4BF-2ED8-A0A8-3475-C7B60AA8F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1EDDB-29BD-0F34-EBBA-0E6D244C3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E0D2E-57C5-B060-995B-5D350B29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C47D8-DC16-5667-182B-70E3D4D2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33EC1-7B9B-4041-8A62-39B303E3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7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33A0C-AFA5-4384-5D49-361D5114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9EB55-CDAB-E5C3-5CBA-25C22AEA2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057EF-FD22-BD1E-01F9-A1F3CC4A4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FDD54-A1CF-BCC3-C937-FB6E9B00F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3CDFC-0DE4-06E5-3659-187870B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860DB-1647-475F-CB3E-69B3F730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4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2113D-F8DA-879B-B8FA-0676D370A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F9EE9-9B75-3B75-DA81-A0C475311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EED06-3391-6512-2E18-449C878AB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A44408-9298-3C5F-7E0A-6264B994E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9F20C-BDD2-E152-23E9-15825DE10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05DEB-A8F3-C065-C963-65D32AFAD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C695DD-E568-DA7F-40E2-5DADFC7C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F87E9A-31F3-6D48-99EF-24A05E48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0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A7F42-B0AA-432B-F9ED-4E9A25F59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A82969-A900-8B86-F36E-CBBAC08E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F8B766-F70D-C91B-12D3-D532BCC6B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D4C55-C90A-20D3-B58C-DA2AF873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3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B27261-E14E-95EE-4316-6C1015E6C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13ED75-F86E-7EFF-AA7F-0A6677D4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EB241-761E-C872-C5EB-907A89B7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3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B948A-3D5C-DCCB-4009-093267FCF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7C227-EE8D-8A64-CA95-C7F28EA5B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1A71B-9FA4-71C7-6AD4-75D89F065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F4EE2-3095-FD84-62D3-09EA2C314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048AC-E479-5C5B-EBA6-0D7EE4F40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F06EA-6F94-418B-40B4-EFB12911D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8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883F-E8E4-961A-AA20-818FA34C8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489226-6F23-0463-9C3F-9A83103EB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EAC2A-384D-95D1-BCFA-F84306165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22A05-FC66-4233-33BB-5A0CAC8C3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5A594-B8BF-6789-16D2-4E1EEAF5E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E6CA7-AC98-9AEE-6288-F66913B2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0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58704-8C24-A07A-EA77-0B153174D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0E729-1086-93E2-3822-7D28D2C39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2BC2-E78A-5035-9F59-E5BFDA55D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74CBE0-E17A-40BC-B22A-AEDE4A76ADB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C1BF9-109F-DBEA-46AA-65E5DDA81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06F8F-D9A2-81B8-BED3-B93B9028C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A36D8C-9940-48C6-B5ED-CA58337A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0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96306A-FDB8-CF82-9AB8-E8FE2413273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pct8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800"/>
          </a:p>
        </p:txBody>
      </p:sp>
      <p:grpSp>
        <p:nvGrpSpPr>
          <p:cNvPr id="3" name="Group 3"/>
          <p:cNvGrpSpPr/>
          <p:nvPr/>
        </p:nvGrpSpPr>
        <p:grpSpPr>
          <a:xfrm>
            <a:off x="0" y="1227637"/>
            <a:ext cx="8625840" cy="2948123"/>
            <a:chOff x="0" y="-38100"/>
            <a:chExt cx="2408296" cy="4955553"/>
          </a:xfrm>
        </p:grpSpPr>
        <p:sp>
          <p:nvSpPr>
            <p:cNvPr id="4" name="Freeform 4"/>
            <p:cNvSpPr/>
            <p:nvPr/>
          </p:nvSpPr>
          <p:spPr>
            <a:xfrm>
              <a:off x="0" y="2208120"/>
              <a:ext cx="2408296" cy="2709333"/>
            </a:xfrm>
            <a:custGeom>
              <a:avLst/>
              <a:gdLst/>
              <a:ahLst/>
              <a:cxnLst/>
              <a:rect l="l" t="t" r="r" b="b"/>
              <a:pathLst>
                <a:path w="2408296" h="2709333">
                  <a:moveTo>
                    <a:pt x="0" y="0"/>
                  </a:moveTo>
                  <a:lnTo>
                    <a:pt x="2408296" y="0"/>
                  </a:lnTo>
                  <a:lnTo>
                    <a:pt x="240829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FFFF">
                <a:alpha val="88627"/>
              </a:srgbClr>
            </a:solidFill>
          </p:spPr>
          <p:txBody>
            <a:bodyPr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8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67"/>
                </a:lnSpc>
              </a:pPr>
              <a:endParaRPr sz="800"/>
            </a:p>
          </p:txBody>
        </p:sp>
      </p:grpSp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91857" y="2836848"/>
            <a:ext cx="1104632" cy="1184303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1605280" y="3299605"/>
            <a:ext cx="6126479" cy="2587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67"/>
              </a:lnSpc>
            </a:pPr>
            <a:r>
              <a:rPr lang="en-US" sz="2400" b="1" spc="80" dirty="0">
                <a:solidFill>
                  <a:srgbClr val="1D407B"/>
                </a:solidFill>
                <a:latin typeface="Montserrat Bold"/>
              </a:rPr>
              <a:t>ANNUAL ACTION PLANS – FY 24-25</a:t>
            </a:r>
          </a:p>
        </p:txBody>
      </p:sp>
    </p:spTree>
    <p:extLst>
      <p:ext uri="{BB962C8B-B14F-4D97-AF65-F5344CB8AC3E}">
        <p14:creationId xmlns:p14="http://schemas.microsoft.com/office/powerpoint/2010/main" val="427593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1034971"/>
            <a:ext cx="10820400" cy="0"/>
          </a:xfrm>
          <a:prstGeom prst="line">
            <a:avLst/>
          </a:prstGeom>
          <a:ln w="19050" cap="flat">
            <a:solidFill>
              <a:srgbClr val="1D407B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 l="3449" t="30551" r="3449" b="33762"/>
          <a:stretch>
            <a:fillRect/>
          </a:stretch>
        </p:blipFill>
        <p:spPr>
          <a:xfrm>
            <a:off x="685800" y="6367227"/>
            <a:ext cx="906330" cy="347400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685800" y="6289675"/>
            <a:ext cx="10820400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6" name="TextBox 6"/>
          <p:cNvSpPr txBox="1"/>
          <p:nvPr/>
        </p:nvSpPr>
        <p:spPr>
          <a:xfrm>
            <a:off x="685800" y="274216"/>
            <a:ext cx="10662631" cy="3326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spc="119">
                <a:solidFill>
                  <a:srgbClr val="1D407B"/>
                </a:solidFill>
                <a:latin typeface="Montserrat Bold"/>
              </a:rPr>
              <a:t>PROPOSED ANNUAL ACTION PLAN FY 24-25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512467-7392-4D7E-A573-8F2FCDB84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790175"/>
              </p:ext>
            </p:extLst>
          </p:nvPr>
        </p:nvGraphicFramePr>
        <p:xfrm>
          <a:off x="1872343" y="1334333"/>
          <a:ext cx="8664312" cy="2151236"/>
        </p:xfrm>
        <a:graphic>
          <a:graphicData uri="http://schemas.openxmlformats.org/drawingml/2006/table">
            <a:tbl>
              <a:tblPr/>
              <a:tblGrid>
                <a:gridCol w="1358021">
                  <a:extLst>
                    <a:ext uri="{9D8B030D-6E8A-4147-A177-3AD203B41FA5}">
                      <a16:colId xmlns:a16="http://schemas.microsoft.com/office/drawing/2014/main" val="4181762894"/>
                    </a:ext>
                  </a:extLst>
                </a:gridCol>
                <a:gridCol w="2009567">
                  <a:extLst>
                    <a:ext uri="{9D8B030D-6E8A-4147-A177-3AD203B41FA5}">
                      <a16:colId xmlns:a16="http://schemas.microsoft.com/office/drawing/2014/main" val="221488922"/>
                    </a:ext>
                  </a:extLst>
                </a:gridCol>
                <a:gridCol w="1964856">
                  <a:extLst>
                    <a:ext uri="{9D8B030D-6E8A-4147-A177-3AD203B41FA5}">
                      <a16:colId xmlns:a16="http://schemas.microsoft.com/office/drawing/2014/main" val="2471437644"/>
                    </a:ext>
                  </a:extLst>
                </a:gridCol>
                <a:gridCol w="1665934">
                  <a:extLst>
                    <a:ext uri="{9D8B030D-6E8A-4147-A177-3AD203B41FA5}">
                      <a16:colId xmlns:a16="http://schemas.microsoft.com/office/drawing/2014/main" val="1916900236"/>
                    </a:ext>
                  </a:extLst>
                </a:gridCol>
                <a:gridCol w="1665934">
                  <a:extLst>
                    <a:ext uri="{9D8B030D-6E8A-4147-A177-3AD203B41FA5}">
                      <a16:colId xmlns:a16="http://schemas.microsoft.com/office/drawing/2014/main" val="2690644598"/>
                    </a:ext>
                  </a:extLst>
                </a:gridCol>
              </a:tblGrid>
              <a:tr h="471055"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200" kern="1200" spc="79">
                          <a:solidFill>
                            <a:srgbClr val="FFFFFF"/>
                          </a:solidFill>
                          <a:latin typeface="Montserrat Bold"/>
                          <a:ea typeface="+mn-ea"/>
                          <a:cs typeface="+mn-cs"/>
                        </a:rPr>
                        <a:t>Proposed plan for FY 24-25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/>
                      </a:pPr>
                      <a:endParaRPr lang="en-US" sz="1100"/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700" kern="1200" spc="79">
                        <a:solidFill>
                          <a:srgbClr val="FFFFFF"/>
                        </a:solidFill>
                        <a:latin typeface="Montserrat Bold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1200" kern="1200" spc="79">
                        <a:solidFill>
                          <a:srgbClr val="FFFFFF"/>
                        </a:solidFill>
                        <a:latin typeface="Montserrat Bold"/>
                        <a:ea typeface="+mn-ea"/>
                        <a:cs typeface="+mn-cs"/>
                      </a:endParaRP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98368"/>
                  </a:ext>
                </a:extLst>
              </a:tr>
              <a:tr h="3064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spc="79">
                          <a:solidFill>
                            <a:srgbClr val="FFFFFF"/>
                          </a:solidFill>
                          <a:latin typeface="Montserrat Bold"/>
                        </a:rPr>
                        <a:t>Program</a:t>
                      </a:r>
                      <a:endParaRPr lang="en-US" sz="700"/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spc="79">
                          <a:solidFill>
                            <a:srgbClr val="FFFFFF"/>
                          </a:solidFill>
                          <a:latin typeface="Montserrat Bold"/>
                        </a:rPr>
                        <a:t>Projects</a:t>
                      </a:r>
                      <a:endParaRPr lang="en-US" sz="700"/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kern="1200" spc="79">
                          <a:solidFill>
                            <a:srgbClr val="FFFFFF"/>
                          </a:solidFill>
                          <a:latin typeface="Montserrat Bold"/>
                          <a:ea typeface="+mn-ea"/>
                          <a:cs typeface="+mn-cs"/>
                        </a:rPr>
                        <a:t>Schedule 7 Alignment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kern="1200" spc="79">
                          <a:solidFill>
                            <a:srgbClr val="FFFFFF"/>
                          </a:solidFill>
                          <a:latin typeface="Montserrat Bold"/>
                          <a:ea typeface="+mn-ea"/>
                          <a:cs typeface="+mn-cs"/>
                        </a:rPr>
                        <a:t>Nature of Project</a:t>
                      </a:r>
                    </a:p>
                  </a:txBody>
                  <a:tcPr marL="60960" marR="60960" marT="30480" marB="304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kern="1200" spc="79">
                          <a:solidFill>
                            <a:srgbClr val="FFFFFF"/>
                          </a:solidFill>
                          <a:latin typeface="Montserrat Bold"/>
                          <a:ea typeface="+mn-ea"/>
                          <a:cs typeface="+mn-cs"/>
                        </a:rPr>
                        <a:t>CSR Budget for FY 24-25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0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792471"/>
                  </a:ext>
                </a:extLst>
              </a:tr>
              <a:tr h="64231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1" kern="1200" spc="79">
                          <a:solidFill>
                            <a:srgbClr val="000000"/>
                          </a:solidFill>
                          <a:latin typeface="Montserrat"/>
                          <a:ea typeface="+mn-ea"/>
                          <a:cs typeface="+mn-cs"/>
                        </a:rPr>
                        <a:t>Environment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100" kern="1200" spc="79">
                          <a:solidFill>
                            <a:srgbClr val="000000"/>
                          </a:solidFill>
                          <a:latin typeface="Montserrat"/>
                          <a:ea typeface="+mn-ea"/>
                          <a:cs typeface="+mn-cs"/>
                        </a:rPr>
                        <a:t>Ensure environmental sustainability, ecological balance, and biodiversity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kern="1200" spc="79">
                          <a:solidFill>
                            <a:srgbClr val="000000"/>
                          </a:solidFill>
                          <a:latin typeface="Montserrat"/>
                          <a:ea typeface="+mn-ea"/>
                          <a:cs typeface="+mn-cs"/>
                        </a:rPr>
                        <a:t>Point iv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kern="1200" spc="79">
                          <a:solidFill>
                            <a:schemeClr val="tx1"/>
                          </a:solidFill>
                          <a:latin typeface="Montserrat Bold"/>
                          <a:ea typeface="+mn-ea"/>
                          <a:cs typeface="+mn-cs"/>
                        </a:rPr>
                        <a:t>Short Term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spc="79">
                          <a:solidFill>
                            <a:srgbClr val="000000"/>
                          </a:solidFill>
                          <a:latin typeface="Montserrat"/>
                        </a:rPr>
                        <a:t>54.00</a:t>
                      </a:r>
                      <a:endParaRPr lang="en-US" sz="1100"/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036852"/>
                  </a:ext>
                </a:extLst>
              </a:tr>
              <a:tr h="384781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en-US" sz="1100" kern="1200" spc="78">
                          <a:solidFill>
                            <a:srgbClr val="000000"/>
                          </a:solidFill>
                          <a:latin typeface="Montserrat Bold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800" spc="78">
                          <a:solidFill>
                            <a:srgbClr val="000000"/>
                          </a:solidFill>
                          <a:latin typeface="Montserrat Bold"/>
                        </a:rPr>
                        <a:t>Total</a:t>
                      </a:r>
                      <a:endParaRPr lang="en-US" sz="110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endParaRPr lang="en-US" sz="1100" kern="1200" spc="78">
                        <a:solidFill>
                          <a:srgbClr val="000000"/>
                        </a:solidFill>
                        <a:latin typeface="Montserrat Bold"/>
                        <a:ea typeface="+mn-ea"/>
                        <a:cs typeface="+mn-cs"/>
                      </a:endParaRP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endParaRPr lang="en-US" sz="1100" kern="1200" spc="78">
                        <a:solidFill>
                          <a:srgbClr val="000000"/>
                        </a:solidFill>
                        <a:latin typeface="Montserrat Bold"/>
                        <a:ea typeface="+mn-ea"/>
                        <a:cs typeface="+mn-cs"/>
                      </a:endParaRP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en-US" sz="1100" kern="1200" spc="78" dirty="0">
                          <a:solidFill>
                            <a:srgbClr val="000000"/>
                          </a:solidFill>
                          <a:latin typeface="Montserrat Bold"/>
                          <a:ea typeface="+mn-ea"/>
                          <a:cs typeface="+mn-cs"/>
                        </a:rPr>
                        <a:t>54.00</a:t>
                      </a:r>
                    </a:p>
                  </a:txBody>
                  <a:tcPr marL="60960" marR="60960" marT="30480" marB="304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106877"/>
                  </a:ext>
                </a:extLst>
              </a:tr>
            </a:tbl>
          </a:graphicData>
        </a:graphic>
      </p:graphicFrame>
      <p:pic>
        <p:nvPicPr>
          <p:cNvPr id="10" name="Picture 5">
            <a:extLst>
              <a:ext uri="{FF2B5EF4-FFF2-40B4-BE49-F238E27FC236}">
                <a16:creationId xmlns:a16="http://schemas.microsoft.com/office/drawing/2014/main" id="{7D9B372C-E8D4-4A6C-A105-CEFDF38325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495990" y="6494249"/>
            <a:ext cx="1120310" cy="172865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DEE558A-F18B-4439-87F8-D6C319E1DF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300" y="6295939"/>
            <a:ext cx="1314363" cy="5694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130369-1B53-6406-B7FA-6E42C039885A}"/>
              </a:ext>
            </a:extLst>
          </p:cNvPr>
          <p:cNvSpPr txBox="1"/>
          <p:nvPr/>
        </p:nvSpPr>
        <p:spPr>
          <a:xfrm>
            <a:off x="685800" y="5869046"/>
            <a:ext cx="61007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*</a:t>
            </a:r>
            <a:r>
              <a:rPr lang="en-US" sz="1600" i="1">
                <a:cs typeface="Calibri"/>
              </a:rPr>
              <a:t>Numbers subject to change basis actual allocation.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Payal Sen</dc:creator>
  <cp:lastModifiedBy>Aishi Halder</cp:lastModifiedBy>
  <cp:revision>2</cp:revision>
  <dcterms:created xsi:type="dcterms:W3CDTF">2024-04-25T06:46:52Z</dcterms:created>
  <dcterms:modified xsi:type="dcterms:W3CDTF">2024-08-26T06:51:43Z</dcterms:modified>
</cp:coreProperties>
</file>